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79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6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9" y="83"/>
      </p:cViewPr>
      <p:guideLst>
        <p:guide orient="horz" pos="716"/>
        <p:guide pos="255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'12V 온도 측정 데이타'!$N$1</c:f>
              <c:strCache>
                <c:ptCount val="1"/>
                <c:pt idx="0">
                  <c:v>온도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'12V 온도 측정 데이타'!$M$2:$M$18</c:f>
              <c:numCache>
                <c:formatCode>General</c:formatCode>
                <c:ptCount val="1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</c:numCache>
            </c:numRef>
          </c:xVal>
          <c:yVal>
            <c:numRef>
              <c:f>'12V 온도 측정 데이타'!$N$2:$N$18</c:f>
              <c:numCache>
                <c:formatCode>General</c:formatCode>
                <c:ptCount val="17"/>
                <c:pt idx="0">
                  <c:v>40.9</c:v>
                </c:pt>
                <c:pt idx="1">
                  <c:v>43.3</c:v>
                </c:pt>
                <c:pt idx="2">
                  <c:v>45.9</c:v>
                </c:pt>
                <c:pt idx="3">
                  <c:v>49</c:v>
                </c:pt>
                <c:pt idx="4">
                  <c:v>51.2</c:v>
                </c:pt>
                <c:pt idx="5">
                  <c:v>54.3</c:v>
                </c:pt>
                <c:pt idx="6">
                  <c:v>57.4</c:v>
                </c:pt>
                <c:pt idx="7">
                  <c:v>60.6</c:v>
                </c:pt>
                <c:pt idx="8">
                  <c:v>63.7</c:v>
                </c:pt>
                <c:pt idx="9">
                  <c:v>67</c:v>
                </c:pt>
                <c:pt idx="10">
                  <c:v>70.3</c:v>
                </c:pt>
                <c:pt idx="11">
                  <c:v>73.400000000000006</c:v>
                </c:pt>
                <c:pt idx="12">
                  <c:v>76.900000000000006</c:v>
                </c:pt>
                <c:pt idx="13">
                  <c:v>79.599999999999994</c:v>
                </c:pt>
                <c:pt idx="14">
                  <c:v>83.2</c:v>
                </c:pt>
                <c:pt idx="15">
                  <c:v>85.8</c:v>
                </c:pt>
                <c:pt idx="16">
                  <c:v>90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498710472"/>
        <c:axId val="498712040"/>
      </c:scatterChart>
      <c:valAx>
        <c:axId val="498710472"/>
        <c:scaling>
          <c:orientation val="minMax"/>
          <c:min val="8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8712040"/>
        <c:crosses val="autoZero"/>
        <c:crossBetween val="midCat"/>
        <c:majorUnit val="1"/>
      </c:valAx>
      <c:valAx>
        <c:axId val="49871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TEMPERATURE(℃)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8710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3743332764457"/>
          <c:y val="5.2836307659225867E-2"/>
          <c:w val="0.82591300332575834"/>
          <c:h val="0.7225219858261534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'12V 온도 측정 데이타'!$Q$1</c:f>
              <c:strCache>
                <c:ptCount val="1"/>
                <c:pt idx="0">
                  <c:v>전력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'12V 온도 측정 데이타'!$P$2:$P$18</c:f>
              <c:numCache>
                <c:formatCode>General</c:formatCode>
                <c:ptCount val="1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</c:numCache>
            </c:numRef>
          </c:xVal>
          <c:yVal>
            <c:numRef>
              <c:f>'12V 온도 측정 데이타'!$Q$2:$Q$18</c:f>
              <c:numCache>
                <c:formatCode>General</c:formatCode>
                <c:ptCount val="17"/>
                <c:pt idx="0">
                  <c:v>4.9000000000000004</c:v>
                </c:pt>
                <c:pt idx="1">
                  <c:v>5.93</c:v>
                </c:pt>
                <c:pt idx="2">
                  <c:v>7.92</c:v>
                </c:pt>
                <c:pt idx="3">
                  <c:v>8.25</c:v>
                </c:pt>
                <c:pt idx="4">
                  <c:v>9.3699999999999992</c:v>
                </c:pt>
                <c:pt idx="5">
                  <c:v>10.65</c:v>
                </c:pt>
                <c:pt idx="6">
                  <c:v>12.18</c:v>
                </c:pt>
                <c:pt idx="7">
                  <c:v>13.59</c:v>
                </c:pt>
                <c:pt idx="8">
                  <c:v>15.11</c:v>
                </c:pt>
                <c:pt idx="9">
                  <c:v>16.77</c:v>
                </c:pt>
                <c:pt idx="10">
                  <c:v>18.36</c:v>
                </c:pt>
                <c:pt idx="11">
                  <c:v>20.190000000000001</c:v>
                </c:pt>
                <c:pt idx="12">
                  <c:v>22.03</c:v>
                </c:pt>
                <c:pt idx="13">
                  <c:v>23.66</c:v>
                </c:pt>
                <c:pt idx="14">
                  <c:v>25.75</c:v>
                </c:pt>
                <c:pt idx="15">
                  <c:v>27.5</c:v>
                </c:pt>
                <c:pt idx="16">
                  <c:v>29.41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498712432"/>
        <c:axId val="498712824"/>
      </c:scatterChart>
      <c:valAx>
        <c:axId val="498712432"/>
        <c:scaling>
          <c:orientation val="minMax"/>
          <c:min val="8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8712824"/>
        <c:crosses val="autoZero"/>
        <c:crossBetween val="midCat"/>
      </c:valAx>
      <c:valAx>
        <c:axId val="49871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POWER CONSUMPTION(W)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3.1687354100942436E-2"/>
              <c:y val="0.10789021608337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8712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2023-09-25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806" y="5461636"/>
            <a:ext cx="189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PET 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Printed heater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3731" y="5461636"/>
            <a:ext cx="22809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degree of thermal uniformity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thin thickness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flexibility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727" y="5462105"/>
            <a:ext cx="16140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Key Applications</a:t>
            </a:r>
          </a:p>
          <a:p>
            <a:r>
              <a:rPr lang="en-US" altLang="ko-KR" sz="1100" dirty="0"/>
              <a:t>- Defrosting </a:t>
            </a:r>
            <a:r>
              <a:rPr lang="en-US" altLang="ko-KR" sz="1100" dirty="0" smtClean="0"/>
              <a:t>Heater</a:t>
            </a:r>
            <a:endParaRPr lang="en-US" altLang="ko-KR" sz="110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13806" y="5366333"/>
            <a:ext cx="1568455" cy="21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118471" y="5389684"/>
            <a:ext cx="2101104" cy="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4440270" y="5394629"/>
            <a:ext cx="1869090" cy="4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828" y="8641812"/>
            <a:ext cx="609685" cy="48584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400227" y="1577179"/>
            <a:ext cx="2519651" cy="34295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7005" y="1147544"/>
            <a:ext cx="1301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brief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4313952"/>
            <a:ext cx="2125251" cy="531313"/>
          </a:xfrm>
          <a:prstGeom prst="rect">
            <a:avLst/>
          </a:prstGeom>
        </p:spPr>
      </p:pic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1267" y="1161237"/>
            <a:ext cx="1663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28270"/>
              </p:ext>
            </p:extLst>
          </p:nvPr>
        </p:nvGraphicFramePr>
        <p:xfrm>
          <a:off x="404812" y="1608082"/>
          <a:ext cx="600649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=""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="" xmlns:a16="http://schemas.microsoft.com/office/drawing/2014/main" val="372241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page</a:t>
                      </a:r>
                      <a:endParaRPr lang="ko-KR" altLang="en-US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554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5495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35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87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35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5593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Characteristic Diagram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251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3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3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396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Product Nomenclature</a:t>
                      </a:r>
                      <a:endParaRPr lang="ko-KR" altLang="en-US" sz="13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Precaution For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2485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04813" y="875500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004" y="7129099"/>
            <a:ext cx="2445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17385" y="5478407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conditions </a:t>
            </a:r>
            <a:r>
              <a:rPr lang="en-US" altLang="ko-KR" sz="1100" dirty="0">
                <a:latin typeface="+mn-ea"/>
              </a:rPr>
              <a:t>of single product </a:t>
            </a:r>
            <a:r>
              <a:rPr lang="en-US" altLang="ko-KR" sz="1100" dirty="0" smtClean="0">
                <a:latin typeface="+mn-ea"/>
              </a:rPr>
              <a:t>condition</a:t>
            </a:r>
          </a:p>
          <a:p>
            <a:r>
              <a:rPr lang="en-US" altLang="ko-KR" sz="1100" dirty="0" smtClean="0">
                <a:latin typeface="+mn-ea"/>
              </a:rPr>
              <a:t>* </a:t>
            </a:r>
            <a:r>
              <a:rPr lang="en-US" altLang="ko-KR" sz="1100" dirty="0">
                <a:latin typeface="+mn-ea"/>
              </a:rPr>
              <a:t>Temperature of use is Single Product Operating Environment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08550"/>
              </p:ext>
            </p:extLst>
          </p:nvPr>
        </p:nvGraphicFramePr>
        <p:xfrm>
          <a:off x="417385" y="7586764"/>
          <a:ext cx="5993923" cy="1085896"/>
        </p:xfrm>
        <a:graphic>
          <a:graphicData uri="http://schemas.openxmlformats.org/drawingml/2006/table">
            <a:tbl>
              <a:tblPr/>
              <a:tblGrid>
                <a:gridCol w="16143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16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~12V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Maximum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~23V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12570"/>
              </p:ext>
            </p:extLst>
          </p:nvPr>
        </p:nvGraphicFramePr>
        <p:xfrm>
          <a:off x="417385" y="1510569"/>
          <a:ext cx="5969127" cy="3824708"/>
        </p:xfrm>
        <a:graphic>
          <a:graphicData uri="http://schemas.openxmlformats.org/drawingml/2006/table">
            <a:tbl>
              <a:tblPr/>
              <a:tblGrid>
                <a:gridCol w="160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2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0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8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90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FE0000A3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1CA6A6A4OB0015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Substrate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PET, 0.25T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200mm X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206mm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17.08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12DCV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15Ω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9.6W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1.25W/cm2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Insulation 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DC500V,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100M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&lt;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Withstand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AC1800V,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10mA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Temperature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80℃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0528" y="1147888"/>
            <a:ext cx="2166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813" y="185269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Measurement of saturation temperature at voltage </a:t>
            </a:r>
            <a:r>
              <a:rPr lang="en-US" altLang="ko-KR" sz="1100" dirty="0" smtClean="0">
                <a:latin typeface="+mj-ea"/>
                <a:ea typeface="+mj-ea"/>
              </a:rPr>
              <a:t>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813" y="554510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Power consumption at voltage 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3474" y="210552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차트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928444"/>
              </p:ext>
            </p:extLst>
          </p:nvPr>
        </p:nvGraphicFramePr>
        <p:xfrm>
          <a:off x="404813" y="2220512"/>
          <a:ext cx="6006495" cy="310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차트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16089"/>
              </p:ext>
            </p:extLst>
          </p:nvPr>
        </p:nvGraphicFramePr>
        <p:xfrm>
          <a:off x="404813" y="5912921"/>
          <a:ext cx="6011862" cy="295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4813" y="1148151"/>
            <a:ext cx="1410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3191" y="1792188"/>
            <a:ext cx="3458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Judgement is resistance change before and after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85273"/>
              </p:ext>
            </p:extLst>
          </p:nvPr>
        </p:nvGraphicFramePr>
        <p:xfrm>
          <a:off x="404813" y="2086473"/>
          <a:ext cx="6011862" cy="407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82">
                  <a:extLst>
                    <a:ext uri="{9D8B030D-6E8A-4147-A177-3AD203B41FA5}">
                      <a16:colId xmlns="" xmlns:a16="http://schemas.microsoft.com/office/drawing/2014/main" val="3126015172"/>
                    </a:ext>
                  </a:extLst>
                </a:gridCol>
                <a:gridCol w="2226618">
                  <a:extLst>
                    <a:ext uri="{9D8B030D-6E8A-4147-A177-3AD203B41FA5}">
                      <a16:colId xmlns="" xmlns:a16="http://schemas.microsoft.com/office/drawing/2014/main" val="2879297342"/>
                    </a:ext>
                  </a:extLst>
                </a:gridCol>
                <a:gridCol w="818596">
                  <a:extLst>
                    <a:ext uri="{9D8B030D-6E8A-4147-A177-3AD203B41FA5}">
                      <a16:colId xmlns="" xmlns:a16="http://schemas.microsoft.com/office/drawing/2014/main" val="2150763986"/>
                    </a:ext>
                  </a:extLst>
                </a:gridCol>
                <a:gridCol w="965533">
                  <a:extLst>
                    <a:ext uri="{9D8B030D-6E8A-4147-A177-3AD203B41FA5}">
                      <a16:colId xmlns="" xmlns:a16="http://schemas.microsoft.com/office/drawing/2014/main" val="276186557"/>
                    </a:ext>
                  </a:extLst>
                </a:gridCol>
                <a:gridCol w="965533">
                  <a:extLst>
                    <a:ext uri="{9D8B030D-6E8A-4147-A177-3AD203B41FA5}">
                      <a16:colId xmlns="" xmlns:a16="http://schemas.microsoft.com/office/drawing/2014/main" val="3038024547"/>
                    </a:ext>
                  </a:extLst>
                </a:gridCol>
              </a:tblGrid>
              <a:tr h="827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Condition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Duration /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Cycle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Damage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357166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90℃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3221996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Low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- 40℃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6660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 and humidity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85℃, 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0006602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Thermal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shock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Repeat storage at 80℃(2hr) and -40℃(2hr)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100hr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Continuous operation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at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R.T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96hr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45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On/OFF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operation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and repeat 1</a:t>
                      </a:r>
                      <a:r>
                        <a:rPr lang="ko-KR" altLang="en-US" sz="1100" baseline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minute of operation and 1minute of rest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10,000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cycle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201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625600"/>
            <a:ext cx="6011862" cy="741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>
            <a:off x="609600" y="2075439"/>
            <a:ext cx="5676900" cy="6738274"/>
            <a:chOff x="104035" y="2075439"/>
            <a:chExt cx="6329393" cy="6738274"/>
          </a:xfrm>
        </p:grpSpPr>
        <p:sp>
          <p:nvSpPr>
            <p:cNvPr id="25" name="TextBox 24"/>
            <p:cNvSpPr txBox="1"/>
            <p:nvPr/>
          </p:nvSpPr>
          <p:spPr>
            <a:xfrm>
              <a:off x="263524" y="8505936"/>
              <a:ext cx="2322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Notes : </a:t>
              </a:r>
              <a:r>
                <a:rPr lang="en-US" altLang="ko-KR" sz="1200" dirty="0" smtClean="0"/>
                <a:t>All </a:t>
              </a:r>
              <a:r>
                <a:rPr lang="en-US" altLang="ko-KR" sz="1200" dirty="0"/>
                <a:t>dimensions are in </a:t>
              </a:r>
              <a:r>
                <a:rPr lang="en-US" altLang="ko-KR" sz="1200" dirty="0" smtClean="0"/>
                <a:t>mm</a:t>
              </a:r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04035" y="2075439"/>
              <a:ext cx="6329393" cy="5861553"/>
              <a:chOff x="104035" y="2075439"/>
              <a:chExt cx="6329393" cy="5861553"/>
            </a:xfrm>
          </p:grpSpPr>
          <p:pic>
            <p:nvPicPr>
              <p:cNvPr id="27" name="그림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035" y="3188870"/>
                <a:ext cx="3324965" cy="3830139"/>
              </a:xfrm>
              <a:prstGeom prst="rect">
                <a:avLst/>
              </a:prstGeom>
            </p:spPr>
          </p:pic>
          <p:cxnSp>
            <p:nvCxnSpPr>
              <p:cNvPr id="28" name="직선 연결선 27"/>
              <p:cNvCxnSpPr>
                <a:stCxn id="30" idx="6"/>
              </p:cNvCxnSpPr>
              <p:nvPr/>
            </p:nvCxnSpPr>
            <p:spPr>
              <a:xfrm flipV="1">
                <a:off x="2414178" y="6015790"/>
                <a:ext cx="1062948" cy="2600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직선 연결선 28"/>
              <p:cNvCxnSpPr/>
              <p:nvPr/>
            </p:nvCxnSpPr>
            <p:spPr>
              <a:xfrm flipV="1">
                <a:off x="3477126" y="5005137"/>
                <a:ext cx="673769" cy="10106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타원 29"/>
              <p:cNvSpPr/>
              <p:nvPr/>
            </p:nvSpPr>
            <p:spPr>
              <a:xfrm>
                <a:off x="1006009" y="5532608"/>
                <a:ext cx="1408169" cy="14864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36" name="그림 3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3385" y="2075439"/>
                <a:ext cx="2500043" cy="29822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cxnSp>
            <p:nvCxnSpPr>
              <p:cNvPr id="37" name="직선 연결선 36"/>
              <p:cNvCxnSpPr/>
              <p:nvPr/>
            </p:nvCxnSpPr>
            <p:spPr>
              <a:xfrm>
                <a:off x="2289964" y="6711950"/>
                <a:ext cx="1139036" cy="6614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그림 37"/>
              <p:cNvPicPr>
                <a:picLocks noChangeAspect="1"/>
              </p:cNvPicPr>
              <p:nvPr/>
            </p:nvPicPr>
            <p:blipFill rotWithShape="1">
              <a:blip r:embed="rId5"/>
              <a:srcRect b="31547"/>
              <a:stretch/>
            </p:blipFill>
            <p:spPr>
              <a:xfrm>
                <a:off x="3429000" y="6310097"/>
                <a:ext cx="2982308" cy="162689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sp>
        <p:nvSpPr>
          <p:cNvPr id="21" name="TextBox 2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1119" y="1143938"/>
            <a:ext cx="2115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9" y="1624363"/>
            <a:ext cx="2936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① </a:t>
            </a:r>
            <a:r>
              <a:rPr lang="en-US" altLang="ko-KR" sz="1500" b="1" dirty="0"/>
              <a:t>Part Numbering System </a:t>
            </a:r>
            <a:endParaRPr lang="ko-KR" alt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240" y="5856638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23" y="1947528"/>
            <a:ext cx="6000190" cy="258853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3" y="6836532"/>
            <a:ext cx="6005557" cy="170352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13" y="6252903"/>
            <a:ext cx="1368122" cy="44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701" y="2635497"/>
            <a:ext cx="3246171" cy="16995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7513" y="1156910"/>
            <a:ext cx="194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Packaging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513" y="1734714"/>
            <a:ext cx="194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Product Package box</a:t>
            </a:r>
            <a:endParaRPr lang="ko-KR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7513" y="5458055"/>
            <a:ext cx="1772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Outer Cartoon Box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6064" y="3394156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</a:rPr>
              <a:t>OPP Bag</a:t>
            </a:r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513" y="4880251"/>
            <a:ext cx="3160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Quantities of 10 or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less are shipped in OPP gabs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417513" y="8332690"/>
            <a:ext cx="5298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For quantities of 10 or more, pack 10 each in an opp bag and ship in a box.</a:t>
            </a:r>
            <a:r>
              <a:rPr lang="ko-KR" altLang="ko-KR" sz="100" dirty="0"/>
              <a:t> </a:t>
            </a:r>
            <a:endParaRPr lang="ko-KR" altLang="ko-KR" sz="1050" dirty="0">
              <a:latin typeface="Arial" panose="020B0604020202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523" y="6140450"/>
            <a:ext cx="2447925" cy="2019300"/>
          </a:xfrm>
          <a:prstGeom prst="rect">
            <a:avLst/>
          </a:prstGeom>
        </p:spPr>
      </p:pic>
      <p:sp>
        <p:nvSpPr>
          <p:cNvPr id="10" name="아래로 구부러진 화살표 9"/>
          <p:cNvSpPr/>
          <p:nvPr/>
        </p:nvSpPr>
        <p:spPr>
          <a:xfrm>
            <a:off x="2633272" y="5967510"/>
            <a:ext cx="1265627" cy="335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2"/>
          <a:srcRect l="53481" t="9107"/>
          <a:stretch/>
        </p:blipFill>
        <p:spPr>
          <a:xfrm>
            <a:off x="1516675" y="6476133"/>
            <a:ext cx="1510076" cy="154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176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291" y="541301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Immunity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6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17005" y="5859849"/>
            <a:ext cx="599967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dirty="0" smtClean="0">
                <a:solidFill>
                  <a:srgbClr val="000000"/>
                </a:solidFill>
                <a:latin typeface="+mj-ea"/>
              </a:rPr>
              <a:t>∙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descriptions and technical data presented in this document have been prepared in accordance with generally accepted procedures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This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document was created using our own testing equipment and technology</a:t>
            </a:r>
            <a:r>
              <a:rPr lang="ko-KR" altLang="ko-KR" sz="100" dirty="0"/>
              <a:t> </a:t>
            </a:r>
            <a:endParaRPr lang="en-US" altLang="ko-KR" sz="100" dirty="0" smtClean="0"/>
          </a:p>
          <a:p>
            <a:pPr>
              <a:lnSpc>
                <a:spcPct val="200000"/>
              </a:lnSpc>
            </a:pPr>
            <a:endParaRPr lang="en-US" altLang="ko-KR" sz="100" dirty="0"/>
          </a:p>
          <a:p>
            <a:pPr>
              <a:lnSpc>
                <a:spcPct val="200000"/>
              </a:lnSpc>
            </a:pPr>
            <a:endParaRPr lang="en-US" altLang="ko-KR" sz="100" dirty="0" smtClean="0"/>
          </a:p>
          <a:p>
            <a:pPr>
              <a:lnSpc>
                <a:spcPct val="200000"/>
              </a:lnSpc>
            </a:pPr>
            <a:r>
              <a:rPr lang="en-US" altLang="ko-KR" sz="1100" dirty="0" smtClean="0"/>
              <a:t>We </a:t>
            </a:r>
            <a:r>
              <a:rPr lang="en-US" altLang="ko-KR" sz="1100" dirty="0"/>
              <a:t>are not responsible if operated without complying with the specifications written in the specifications.</a:t>
            </a: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12370" y="1465268"/>
            <a:ext cx="59769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Scratches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on the surface may cause malfunction</a:t>
            </a:r>
            <a:r>
              <a:rPr lang="ko-KR" altLang="ko-KR" sz="100" dirty="0"/>
              <a:t>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If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film is folded, it may cause the heater to malfunction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There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should be no contaminants on the surface when the heater heats up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Avoid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being around materials vulnerable to heat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use the product in water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disassemble and use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careful of external shocks during </a:t>
            </a: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assembly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and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delivery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ko-KR" altLang="ko-KR" sz="1000" dirty="0">
              <a:latin typeface="Arial" panose="020B0604020202020204" pitchFamily="34" charset="0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1CA6A6NNXA0015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10884</TotalTime>
  <Words>648</Words>
  <Application>Microsoft Office PowerPoint</Application>
  <PresentationFormat>A4 용지(210x297mm)</PresentationFormat>
  <Paragraphs>216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Arial Unicode MS</vt:lpstr>
      <vt:lpstr>inherit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Jang Keun Seop</cp:lastModifiedBy>
  <cp:revision>285</cp:revision>
  <cp:lastPrinted>2023-09-18T06:19:54Z</cp:lastPrinted>
  <dcterms:created xsi:type="dcterms:W3CDTF">2023-04-19T03:12:56Z</dcterms:created>
  <dcterms:modified xsi:type="dcterms:W3CDTF">2023-09-25T09:47:32Z</dcterms:modified>
</cp:coreProperties>
</file>