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8" r:id="rId2"/>
    <p:sldId id="265" r:id="rId3"/>
    <p:sldId id="276" r:id="rId4"/>
    <p:sldId id="279" r:id="rId5"/>
    <p:sldId id="270" r:id="rId6"/>
    <p:sldId id="278" r:id="rId7"/>
    <p:sldId id="271" r:id="rId8"/>
    <p:sldId id="281" r:id="rId9"/>
    <p:sldId id="280" r:id="rId10"/>
    <p:sldId id="257" r:id="rId11"/>
  </p:sldIdLst>
  <p:sldSz cx="6858000" cy="9906000" type="A4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6" userDrawn="1">
          <p15:clr>
            <a:srgbClr val="A4A3A4"/>
          </p15:clr>
        </p15:guide>
        <p15:guide id="2" pos="255" userDrawn="1">
          <p15:clr>
            <a:srgbClr val="A4A3A4"/>
          </p15:clr>
        </p15:guide>
        <p15:guide id="3" pos="4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3509" y="83"/>
      </p:cViewPr>
      <p:guideLst>
        <p:guide orient="horz" pos="716"/>
        <p:guide pos="255"/>
        <p:guide pos="40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'12V 온도 측정 데이타'!$N$1</c:f>
              <c:strCache>
                <c:ptCount val="1"/>
                <c:pt idx="0">
                  <c:v>온도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'12V 온도 측정 데이타'!$M$2:$M$18</c:f>
              <c:numCache>
                <c:formatCode>General</c:formatCode>
                <c:ptCount val="17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23</c:v>
                </c:pt>
                <c:pt idx="14">
                  <c:v>24</c:v>
                </c:pt>
                <c:pt idx="15">
                  <c:v>25</c:v>
                </c:pt>
                <c:pt idx="16">
                  <c:v>26</c:v>
                </c:pt>
              </c:numCache>
            </c:numRef>
          </c:xVal>
          <c:yVal>
            <c:numRef>
              <c:f>'12V 온도 측정 데이타'!$N$2:$N$18</c:f>
              <c:numCache>
                <c:formatCode>General</c:formatCode>
                <c:ptCount val="17"/>
                <c:pt idx="0">
                  <c:v>40.9</c:v>
                </c:pt>
                <c:pt idx="1">
                  <c:v>43.3</c:v>
                </c:pt>
                <c:pt idx="2">
                  <c:v>45.9</c:v>
                </c:pt>
                <c:pt idx="3">
                  <c:v>49</c:v>
                </c:pt>
                <c:pt idx="4">
                  <c:v>51.2</c:v>
                </c:pt>
                <c:pt idx="5">
                  <c:v>54.3</c:v>
                </c:pt>
                <c:pt idx="6">
                  <c:v>57.4</c:v>
                </c:pt>
                <c:pt idx="7">
                  <c:v>60.6</c:v>
                </c:pt>
                <c:pt idx="8">
                  <c:v>63.7</c:v>
                </c:pt>
                <c:pt idx="9">
                  <c:v>67</c:v>
                </c:pt>
                <c:pt idx="10">
                  <c:v>70.3</c:v>
                </c:pt>
                <c:pt idx="11">
                  <c:v>73.400000000000006</c:v>
                </c:pt>
                <c:pt idx="12">
                  <c:v>76.900000000000006</c:v>
                </c:pt>
                <c:pt idx="13">
                  <c:v>79.599999999999994</c:v>
                </c:pt>
                <c:pt idx="14">
                  <c:v>83.2</c:v>
                </c:pt>
                <c:pt idx="15">
                  <c:v>85.8</c:v>
                </c:pt>
                <c:pt idx="16">
                  <c:v>90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498710472"/>
        <c:axId val="498712040"/>
      </c:scatterChart>
      <c:valAx>
        <c:axId val="498710472"/>
        <c:scaling>
          <c:orientation val="minMax"/>
          <c:min val="8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VOLTAGE(V)</a:t>
                </a:r>
                <a:endParaRPr lang="ko-K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98712040"/>
        <c:crosses val="autoZero"/>
        <c:crossBetween val="midCat"/>
        <c:majorUnit val="1"/>
      </c:valAx>
      <c:valAx>
        <c:axId val="498712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TEMPERATURE(℃)</a:t>
                </a:r>
                <a:endParaRPr lang="ko-K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987104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3743332764457"/>
          <c:y val="5.2836307659225867E-2"/>
          <c:w val="0.82591300332575834"/>
          <c:h val="0.7225219858261534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'12V 온도 측정 데이타'!$Q$1</c:f>
              <c:strCache>
                <c:ptCount val="1"/>
                <c:pt idx="0">
                  <c:v>전력</c:v>
                </c:pt>
              </c:strCache>
            </c:strRef>
          </c:tx>
          <c:spPr>
            <a:ln w="15875">
              <a:solidFill>
                <a:srgbClr val="C00000"/>
              </a:solidFill>
              <a:prstDash val="sysDash"/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xVal>
            <c:numRef>
              <c:f>'12V 온도 측정 데이타'!$P$2:$P$18</c:f>
              <c:numCache>
                <c:formatCode>General</c:formatCode>
                <c:ptCount val="17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19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23</c:v>
                </c:pt>
                <c:pt idx="14">
                  <c:v>24</c:v>
                </c:pt>
                <c:pt idx="15">
                  <c:v>25</c:v>
                </c:pt>
                <c:pt idx="16">
                  <c:v>26</c:v>
                </c:pt>
              </c:numCache>
            </c:numRef>
          </c:xVal>
          <c:yVal>
            <c:numRef>
              <c:f>'12V 온도 측정 데이타'!$Q$2:$Q$18</c:f>
              <c:numCache>
                <c:formatCode>General</c:formatCode>
                <c:ptCount val="17"/>
                <c:pt idx="0">
                  <c:v>4.9000000000000004</c:v>
                </c:pt>
                <c:pt idx="1">
                  <c:v>5.93</c:v>
                </c:pt>
                <c:pt idx="2">
                  <c:v>7.92</c:v>
                </c:pt>
                <c:pt idx="3">
                  <c:v>8.25</c:v>
                </c:pt>
                <c:pt idx="4">
                  <c:v>9.3699999999999992</c:v>
                </c:pt>
                <c:pt idx="5">
                  <c:v>10.65</c:v>
                </c:pt>
                <c:pt idx="6">
                  <c:v>12.18</c:v>
                </c:pt>
                <c:pt idx="7">
                  <c:v>13.59</c:v>
                </c:pt>
                <c:pt idx="8">
                  <c:v>15.11</c:v>
                </c:pt>
                <c:pt idx="9">
                  <c:v>16.77</c:v>
                </c:pt>
                <c:pt idx="10">
                  <c:v>18.36</c:v>
                </c:pt>
                <c:pt idx="11">
                  <c:v>20.190000000000001</c:v>
                </c:pt>
                <c:pt idx="12">
                  <c:v>22.03</c:v>
                </c:pt>
                <c:pt idx="13">
                  <c:v>23.66</c:v>
                </c:pt>
                <c:pt idx="14">
                  <c:v>25.75</c:v>
                </c:pt>
                <c:pt idx="15">
                  <c:v>27.5</c:v>
                </c:pt>
                <c:pt idx="16">
                  <c:v>29.41</c:v>
                </c:pt>
              </c:numCache>
            </c:numRef>
          </c:yVal>
          <c:smooth val="1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498712432"/>
        <c:axId val="498712824"/>
      </c:scatterChart>
      <c:valAx>
        <c:axId val="498712432"/>
        <c:scaling>
          <c:orientation val="minMax"/>
          <c:min val="8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VOLTAGE(V)</a:t>
                </a:r>
                <a:endParaRPr lang="ko-K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98712824"/>
        <c:crosses val="autoZero"/>
        <c:crossBetween val="midCat"/>
      </c:valAx>
      <c:valAx>
        <c:axId val="498712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POWER CONSUMPTION(W)</a:t>
                </a:r>
                <a:endParaRPr lang="ko-KR"/>
              </a:p>
            </c:rich>
          </c:tx>
          <c:layout>
            <c:manualLayout>
              <c:xMode val="edge"/>
              <c:yMode val="edge"/>
              <c:x val="3.1687354100942436E-2"/>
              <c:y val="0.107890216083370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987124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4">
  <cs:axisTitle>
    <cs:lnRef idx="0"/>
    <cs:fillRef idx="0"/>
    <cs:effectRef idx="0"/>
    <cs:fontRef idx="minor">
      <a:schemeClr val="dk1">
        <a:lumMod val="50000"/>
        <a:lumOff val="50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100000">
            <a:schemeClr val="lt1">
              <a:lumMod val="95000"/>
            </a:schemeClr>
          </a:gs>
          <a:gs pos="43000">
            <a:schemeClr val="lt1"/>
          </a:gs>
        </a:gsLst>
        <a:path path="circle">
          <a:fillToRect l="50000" t="50000" r="50000" b="50000"/>
        </a:path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>
        <a:solidFill>
          <a:schemeClr val="phClr">
            <a:alpha val="20000"/>
          </a:schemeClr>
        </a:solidFill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50000"/>
        <a:lumOff val="50000"/>
      </a:schemeClr>
    </cs:fontRef>
    <cs:spPr>
      <a:ln w="9525" cap="rnd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2128" b="0" kern="1200" spc="70" baseline="0"/>
  </cs:title>
  <cs:trendline>
    <cs:lnRef idx="0">
      <cs:styleClr val="0"/>
    </cs:lnRef>
    <cs:fillRef idx="0"/>
    <cs:effectRef idx="0"/>
    <cs:fontRef idx="minor">
      <a:schemeClr val="tx1"/>
    </cs:fontRef>
    <cs:spPr>
      <a:ln w="63500" cap="rnd" cmpd="sng" algn="ctr">
        <a:solidFill>
          <a:schemeClr val="phClr">
            <a:alpha val="25000"/>
          </a:schemeClr>
        </a:solidFill>
        <a:round/>
      </a:ln>
    </cs:spPr>
  </cs:trendline>
  <cs:trendlineLabel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0567" y="0"/>
            <a:ext cx="4307046" cy="3419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6D39-94CB-4C0E-B1A1-577D6793FC59}" type="datetimeFigureOut">
              <a:rPr lang="ko-KR" altLang="en-US" smtClean="0"/>
              <a:t>2023-09-25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50900"/>
            <a:ext cx="15890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0567" y="6465265"/>
            <a:ext cx="4307046" cy="341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5F3E9-66F4-434E-A17F-C6362DC042D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42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1626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87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941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85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48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64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2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46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726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84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Rev1.0, April 19, 2023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CFFA-FF16-4C9F-AB71-00F7A5D5B41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341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95" y="476734"/>
            <a:ext cx="2399955" cy="599989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912" y="255027"/>
            <a:ext cx="6858000" cy="17589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67048" y="9144331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3806" y="5461636"/>
            <a:ext cx="1893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Product Description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PET 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Printed heater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03731" y="5461636"/>
            <a:ext cx="228094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Features and Benefits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degree of thermal uniformity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a thin thickness</a:t>
            </a:r>
          </a:p>
          <a:p>
            <a:pPr marL="171450" indent="-171450">
              <a:buFontTx/>
              <a:buChar char="-"/>
            </a:pPr>
            <a:r>
              <a:rPr lang="en-US" altLang="ko-KR" sz="1100" dirty="0"/>
              <a:t>flexibility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727" y="5462105"/>
            <a:ext cx="16140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latin typeface="+mj-ea"/>
                <a:ea typeface="+mj-ea"/>
              </a:rPr>
              <a:t>Key Applications</a:t>
            </a:r>
          </a:p>
          <a:p>
            <a:r>
              <a:rPr lang="en-US" altLang="ko-KR" sz="1100" dirty="0"/>
              <a:t>- Defrosting </a:t>
            </a:r>
            <a:r>
              <a:rPr lang="en-US" altLang="ko-KR" sz="1100" dirty="0" smtClean="0"/>
              <a:t>Heater</a:t>
            </a:r>
            <a:endParaRPr lang="en-US" altLang="ko-KR" sz="1100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13806" y="5366333"/>
            <a:ext cx="1568455" cy="2105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2118471" y="5389684"/>
            <a:ext cx="2101104" cy="989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V="1">
            <a:off x="4440270" y="5394629"/>
            <a:ext cx="1869090" cy="494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828" y="8641812"/>
            <a:ext cx="609685" cy="485843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400227" y="1577179"/>
            <a:ext cx="2519651" cy="3429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17005" y="1147544"/>
            <a:ext cx="13011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brief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4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10</a:t>
            </a:fld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74" y="4313952"/>
            <a:ext cx="2125251" cy="531313"/>
          </a:xfrm>
          <a:prstGeom prst="rect">
            <a:avLst/>
          </a:prstGeom>
        </p:spPr>
      </p:pic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184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1267" y="1161237"/>
            <a:ext cx="1663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Table of Contents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128270"/>
              </p:ext>
            </p:extLst>
          </p:nvPr>
        </p:nvGraphicFramePr>
        <p:xfrm>
          <a:off x="404812" y="1608082"/>
          <a:ext cx="600649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460">
                  <a:extLst>
                    <a:ext uri="{9D8B030D-6E8A-4147-A177-3AD203B41FA5}">
                      <a16:colId xmlns="" xmlns:a16="http://schemas.microsoft.com/office/drawing/2014/main" val="3237775241"/>
                    </a:ext>
                  </a:extLst>
                </a:gridCol>
                <a:gridCol w="973035">
                  <a:extLst>
                    <a:ext uri="{9D8B030D-6E8A-4147-A177-3AD203B41FA5}">
                      <a16:colId xmlns="" xmlns:a16="http://schemas.microsoft.com/office/drawing/2014/main" val="3722416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page</a:t>
                      </a:r>
                      <a:endParaRPr lang="ko-KR" altLang="en-US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0554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Product</a:t>
                      </a:r>
                      <a:r>
                        <a:rPr lang="ko-KR" altLang="en-US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Brief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54959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Table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of Contents</a:t>
                      </a:r>
                      <a:endParaRPr lang="ko-KR" altLang="en-US" sz="135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78736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Performance</a:t>
                      </a:r>
                      <a:r>
                        <a:rPr lang="en-US" altLang="ko-KR" sz="1350" kern="1200" baseline="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Characteristics</a:t>
                      </a:r>
                      <a:endParaRPr lang="ko-KR" altLang="en-US" sz="135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5593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ko-KR" sz="14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Characteristic Diagram</a:t>
                      </a:r>
                      <a:endParaRPr lang="ko-KR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2513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Reliability Test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13924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Mechanical Dimensions</a:t>
                      </a:r>
                      <a:endParaRPr lang="ko-KR" altLang="en-US" sz="1350" kern="1200" dirty="0" smtClean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8396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Product Nomenclature</a:t>
                      </a:r>
                      <a:endParaRPr lang="ko-KR" altLang="en-US" sz="135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Packaging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Precaution For 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1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385" y="1146602"/>
            <a:ext cx="2485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Performance Characteristic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404813" y="8755001"/>
            <a:ext cx="59769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j-ea"/>
                <a:ea typeface="+mj-ea"/>
              </a:rPr>
              <a:t>* </a:t>
            </a:r>
            <a:r>
              <a:rPr lang="en-US" altLang="ko-KR" sz="1100" dirty="0">
                <a:latin typeface="+mj-ea"/>
                <a:ea typeface="+mj-ea"/>
              </a:rPr>
              <a:t>Product is not guaranteed for operations above the above conditions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7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83004" y="7129099"/>
            <a:ext cx="2445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Absolute Maximum Rating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17385" y="5478407"/>
            <a:ext cx="60118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latin typeface="+mn-ea"/>
              </a:rPr>
              <a:t>* Resistance </a:t>
            </a:r>
            <a:r>
              <a:rPr lang="en-US" altLang="ko-KR" sz="1100" dirty="0">
                <a:latin typeface="+mn-ea"/>
              </a:rPr>
              <a:t>is a measurement </a:t>
            </a:r>
            <a:r>
              <a:rPr lang="en-US" altLang="ko-KR" sz="1100" dirty="0" smtClean="0">
                <a:latin typeface="+mn-ea"/>
              </a:rPr>
              <a:t>tolerance</a:t>
            </a:r>
          </a:p>
          <a:p>
            <a:r>
              <a:rPr lang="en-US" altLang="ko-KR" sz="1100" dirty="0" smtClean="0">
                <a:latin typeface="+mn-ea"/>
              </a:rPr>
              <a:t>* conditions </a:t>
            </a:r>
            <a:r>
              <a:rPr lang="en-US" altLang="ko-KR" sz="1100" dirty="0">
                <a:latin typeface="+mn-ea"/>
              </a:rPr>
              <a:t>of single product </a:t>
            </a:r>
            <a:r>
              <a:rPr lang="en-US" altLang="ko-KR" sz="1100" dirty="0" smtClean="0">
                <a:latin typeface="+mn-ea"/>
              </a:rPr>
              <a:t>condition</a:t>
            </a:r>
          </a:p>
          <a:p>
            <a:r>
              <a:rPr lang="en-US" altLang="ko-KR" sz="1100" dirty="0" smtClean="0">
                <a:latin typeface="+mn-ea"/>
              </a:rPr>
              <a:t>* </a:t>
            </a:r>
            <a:r>
              <a:rPr lang="en-US" altLang="ko-KR" sz="1100" dirty="0">
                <a:latin typeface="+mn-ea"/>
              </a:rPr>
              <a:t>Temperature of use is Single Product Operating Environment</a:t>
            </a:r>
            <a:endParaRPr lang="ko-KR" altLang="en-US" sz="1100" dirty="0">
              <a:latin typeface="+mn-ea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408550"/>
              </p:ext>
            </p:extLst>
          </p:nvPr>
        </p:nvGraphicFramePr>
        <p:xfrm>
          <a:off x="417385" y="7586764"/>
          <a:ext cx="5993923" cy="1085896"/>
        </p:xfrm>
        <a:graphic>
          <a:graphicData uri="http://schemas.openxmlformats.org/drawingml/2006/table">
            <a:tbl>
              <a:tblPr/>
              <a:tblGrid>
                <a:gridCol w="16143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08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569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3167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7115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Voltage used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Heater temperature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Operating conditions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403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Single Product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~12V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65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dirty="0" smtClean="0">
                          <a:effectLst/>
                        </a:rPr>
                        <a:t>Maximum Operating Environment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~23V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80℃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25</a:t>
                      </a:r>
                      <a:r>
                        <a:rPr lang="en-US" altLang="ko-KR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℃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712570"/>
              </p:ext>
            </p:extLst>
          </p:nvPr>
        </p:nvGraphicFramePr>
        <p:xfrm>
          <a:off x="417385" y="1510569"/>
          <a:ext cx="5969127" cy="3824708"/>
        </p:xfrm>
        <a:graphic>
          <a:graphicData uri="http://schemas.openxmlformats.org/drawingml/2006/table">
            <a:tbl>
              <a:tblPr/>
              <a:tblGrid>
                <a:gridCol w="16076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02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30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28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905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</a:t>
                      </a:r>
                      <a:endParaRPr lang="ko-KR" altLang="en-US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Tolerance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chemeClr val="bg1"/>
                          </a:solidFill>
                          <a:effectLst/>
                        </a:rPr>
                        <a:t>Remarks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product name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 smtClean="0"/>
                        <a:t>FE0000A3</a:t>
                      </a:r>
                      <a:endParaRPr lang="en-US" altLang="ko-KR" sz="1200" kern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P/N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dirty="0" smtClean="0"/>
                        <a:t>1CA6A6A4OB0015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Substrate</a:t>
                      </a:r>
                      <a:endParaRPr lang="ko-KR" altLang="en-US" sz="1200" b="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PET, 0.25T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0.1mm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Size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200mm X </a:t>
                      </a:r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206mm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mm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Weight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17.08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Rated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12DCV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-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15Ω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Electricity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9.6W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Power density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1.25W/cm2 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±</a:t>
                      </a:r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10%</a:t>
                      </a:r>
                      <a:endParaRPr lang="ko-KR" altLang="en-US" sz="12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Insulation resistance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DC500V,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100M</a:t>
                      </a:r>
                      <a:r>
                        <a:rPr lang="el-G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 &lt;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Withstand voltage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AC1800V, 5sec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 10mA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5471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dirty="0" smtClean="0">
                          <a:effectLst/>
                        </a:rPr>
                        <a:t>Temperature of use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&lt; 80℃</a:t>
                      </a:r>
                      <a:endParaRPr lang="en-US" altLang="ko-K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　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0528" y="1147888"/>
            <a:ext cx="2166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Characteristic Diagram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4813" y="185269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Measurement of saturation temperature at voltage </a:t>
            </a:r>
            <a:r>
              <a:rPr lang="en-US" altLang="ko-KR" sz="1100" dirty="0" smtClean="0">
                <a:latin typeface="+mj-ea"/>
                <a:ea typeface="+mj-ea"/>
              </a:rPr>
              <a:t>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4813" y="5545100"/>
            <a:ext cx="5976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latin typeface="+mj-ea"/>
                <a:ea typeface="+mj-ea"/>
              </a:rPr>
              <a:t>Test method : 25</a:t>
            </a:r>
            <a:r>
              <a:rPr lang="ko-KR" altLang="en-US" sz="1100" dirty="0">
                <a:latin typeface="+mj-ea"/>
                <a:ea typeface="+mj-ea"/>
              </a:rPr>
              <a:t>℃</a:t>
            </a:r>
            <a:r>
              <a:rPr lang="en-US" altLang="ko-KR" sz="1100" dirty="0">
                <a:latin typeface="+mj-ea"/>
                <a:ea typeface="+mj-ea"/>
              </a:rPr>
              <a:t>, 1 Power consumption at voltage rise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23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23474" y="2105525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endParaRPr lang="ko-KR" altLang="en-US" sz="1200" dirty="0">
              <a:solidFill>
                <a:srgbClr val="FF0000"/>
              </a:solidFill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24" name="직선 연결선 23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차트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928444"/>
              </p:ext>
            </p:extLst>
          </p:nvPr>
        </p:nvGraphicFramePr>
        <p:xfrm>
          <a:off x="404813" y="2220512"/>
          <a:ext cx="6006495" cy="3105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차트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116089"/>
              </p:ext>
            </p:extLst>
          </p:nvPr>
        </p:nvGraphicFramePr>
        <p:xfrm>
          <a:off x="404813" y="5912921"/>
          <a:ext cx="6011862" cy="2957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5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04813" y="1148151"/>
            <a:ext cx="1410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Reliability Test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23191" y="1792188"/>
            <a:ext cx="3458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※ Judgement is resistance change before and after</a:t>
            </a: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6</a:t>
            </a:r>
            <a:endParaRPr lang="ko-KR" altLang="en-US" dirty="0"/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485273"/>
              </p:ext>
            </p:extLst>
          </p:nvPr>
        </p:nvGraphicFramePr>
        <p:xfrm>
          <a:off x="404813" y="2086473"/>
          <a:ext cx="6011862" cy="4078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582">
                  <a:extLst>
                    <a:ext uri="{9D8B030D-6E8A-4147-A177-3AD203B41FA5}">
                      <a16:colId xmlns="" xmlns:a16="http://schemas.microsoft.com/office/drawing/2014/main" val="3126015172"/>
                    </a:ext>
                  </a:extLst>
                </a:gridCol>
                <a:gridCol w="2226618">
                  <a:extLst>
                    <a:ext uri="{9D8B030D-6E8A-4147-A177-3AD203B41FA5}">
                      <a16:colId xmlns="" xmlns:a16="http://schemas.microsoft.com/office/drawing/2014/main" val="2879297342"/>
                    </a:ext>
                  </a:extLst>
                </a:gridCol>
                <a:gridCol w="818596">
                  <a:extLst>
                    <a:ext uri="{9D8B030D-6E8A-4147-A177-3AD203B41FA5}">
                      <a16:colId xmlns="" xmlns:a16="http://schemas.microsoft.com/office/drawing/2014/main" val="2150763986"/>
                    </a:ext>
                  </a:extLst>
                </a:gridCol>
                <a:gridCol w="965533">
                  <a:extLst>
                    <a:ext uri="{9D8B030D-6E8A-4147-A177-3AD203B41FA5}">
                      <a16:colId xmlns="" xmlns:a16="http://schemas.microsoft.com/office/drawing/2014/main" val="276186557"/>
                    </a:ext>
                  </a:extLst>
                </a:gridCol>
                <a:gridCol w="965533">
                  <a:extLst>
                    <a:ext uri="{9D8B030D-6E8A-4147-A177-3AD203B41FA5}">
                      <a16:colId xmlns="" xmlns:a16="http://schemas.microsoft.com/office/drawing/2014/main" val="3038024547"/>
                    </a:ext>
                  </a:extLst>
                </a:gridCol>
              </a:tblGrid>
              <a:tr h="82754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item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Test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Condition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Duration /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Cycle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Number of</a:t>
                      </a:r>
                      <a:r>
                        <a:rPr lang="en-US" altLang="ko-KR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altLang="ko-KR" dirty="0" smtClean="0">
                          <a:solidFill>
                            <a:schemeClr val="bg1"/>
                          </a:solidFill>
                        </a:rPr>
                        <a:t>Damage</a:t>
                      </a:r>
                      <a:endParaRPr lang="ko-KR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50" b="0" i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Judgment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357166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90℃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43221996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Low temperature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- 40℃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966604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High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temperature and humidity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Storage at 85℃, 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94hr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0006602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Thermal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shock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Repeat storage at 80℃(2hr) and -40℃(2hr)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100hr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0287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Continuous operation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at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 R.T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96hr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45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On/OFF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operation</a:t>
                      </a:r>
                      <a:endParaRPr lang="ko-KR" altLang="en-US" sz="110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Apply 120% of rated voltage and repeat 1</a:t>
                      </a:r>
                      <a:r>
                        <a:rPr lang="ko-KR" altLang="en-US" sz="1100" baseline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100" baseline="0" dirty="0" smtClean="0">
                          <a:latin typeface="+mn-ea"/>
                          <a:ea typeface="+mn-ea"/>
                        </a:rPr>
                        <a:t>minute of operation and 1minute of rest 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10,000</a:t>
                      </a: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cycle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+mn-ea"/>
                          <a:ea typeface="+mn-ea"/>
                        </a:rPr>
                        <a:t>0/3</a:t>
                      </a:r>
                      <a:endParaRPr lang="ko-KR" altLang="en-US" sz="11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맑은 고딕" panose="020B0503020000020004" pitchFamily="50" charset="-127"/>
                          <a:ea typeface="+mn-ea"/>
                        </a:rPr>
                        <a:t>&lt;10%</a:t>
                      </a:r>
                      <a:endParaRPr lang="ko-KR" altLang="en-US" sz="110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9" name="직선 연결선 18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2028" y="1152931"/>
            <a:ext cx="2201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Mechanical Dimensions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9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404813" y="1625600"/>
            <a:ext cx="6011862" cy="741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41" name="직선 연결선 40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23"/>
          <p:cNvGrpSpPr/>
          <p:nvPr/>
        </p:nvGrpSpPr>
        <p:grpSpPr>
          <a:xfrm>
            <a:off x="609600" y="2075439"/>
            <a:ext cx="5676900" cy="6738274"/>
            <a:chOff x="104035" y="2075439"/>
            <a:chExt cx="6329393" cy="6738274"/>
          </a:xfrm>
        </p:grpSpPr>
        <p:sp>
          <p:nvSpPr>
            <p:cNvPr id="25" name="TextBox 24"/>
            <p:cNvSpPr txBox="1"/>
            <p:nvPr/>
          </p:nvSpPr>
          <p:spPr>
            <a:xfrm>
              <a:off x="263524" y="8505936"/>
              <a:ext cx="2322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400" dirty="0" smtClean="0"/>
                <a:t>Notes : </a:t>
              </a:r>
              <a:r>
                <a:rPr lang="en-US" altLang="ko-KR" sz="1200" dirty="0" smtClean="0"/>
                <a:t>All </a:t>
              </a:r>
              <a:r>
                <a:rPr lang="en-US" altLang="ko-KR" sz="1200" dirty="0"/>
                <a:t>dimensions are in </a:t>
              </a:r>
              <a:r>
                <a:rPr lang="en-US" altLang="ko-KR" sz="1200" dirty="0" smtClean="0"/>
                <a:t>mm</a:t>
              </a:r>
            </a:p>
          </p:txBody>
        </p:sp>
        <p:grpSp>
          <p:nvGrpSpPr>
            <p:cNvPr id="26" name="그룹 25"/>
            <p:cNvGrpSpPr/>
            <p:nvPr/>
          </p:nvGrpSpPr>
          <p:grpSpPr>
            <a:xfrm>
              <a:off x="104035" y="2075439"/>
              <a:ext cx="6329393" cy="5861553"/>
              <a:chOff x="104035" y="2075439"/>
              <a:chExt cx="6329393" cy="5861553"/>
            </a:xfrm>
          </p:grpSpPr>
          <p:pic>
            <p:nvPicPr>
              <p:cNvPr id="27" name="그림 2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035" y="3188870"/>
                <a:ext cx="3324965" cy="3830139"/>
              </a:xfrm>
              <a:prstGeom prst="rect">
                <a:avLst/>
              </a:prstGeom>
            </p:spPr>
          </p:pic>
          <p:cxnSp>
            <p:nvCxnSpPr>
              <p:cNvPr id="28" name="직선 연결선 27"/>
              <p:cNvCxnSpPr>
                <a:stCxn id="30" idx="6"/>
              </p:cNvCxnSpPr>
              <p:nvPr/>
            </p:nvCxnSpPr>
            <p:spPr>
              <a:xfrm flipV="1">
                <a:off x="2414178" y="6015790"/>
                <a:ext cx="1062948" cy="26001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>
              <a:xfrm flipV="1">
                <a:off x="3477126" y="5005137"/>
                <a:ext cx="673769" cy="101065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타원 29"/>
              <p:cNvSpPr/>
              <p:nvPr/>
            </p:nvSpPr>
            <p:spPr>
              <a:xfrm>
                <a:off x="1006009" y="5532608"/>
                <a:ext cx="1408169" cy="148640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36" name="그림 3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33385" y="2075439"/>
                <a:ext cx="2500043" cy="298224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cxnSp>
            <p:nvCxnSpPr>
              <p:cNvPr id="37" name="직선 연결선 36"/>
              <p:cNvCxnSpPr/>
              <p:nvPr/>
            </p:nvCxnSpPr>
            <p:spPr>
              <a:xfrm>
                <a:off x="2289964" y="6711950"/>
                <a:ext cx="1139036" cy="66149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8" name="그림 37"/>
              <p:cNvPicPr>
                <a:picLocks noChangeAspect="1"/>
              </p:cNvPicPr>
              <p:nvPr/>
            </p:nvPicPr>
            <p:blipFill rotWithShape="1">
              <a:blip r:embed="rId5"/>
              <a:srcRect b="31547"/>
              <a:stretch/>
            </p:blipFill>
            <p:spPr>
              <a:xfrm>
                <a:off x="3429000" y="6310097"/>
                <a:ext cx="2982308" cy="162689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</p:grpSp>
      </p:grpSp>
      <p:sp>
        <p:nvSpPr>
          <p:cNvPr id="21" name="TextBox 20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1119" y="1143938"/>
            <a:ext cx="2115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Product Nomenclature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119" y="1624363"/>
            <a:ext cx="293683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① </a:t>
            </a:r>
            <a:r>
              <a:rPr lang="en-US" altLang="ko-KR" sz="1500" b="1" dirty="0"/>
              <a:t>Part Numbering System </a:t>
            </a:r>
            <a:endParaRPr lang="ko-KR" altLang="en-US" sz="15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240" y="5856638"/>
            <a:ext cx="2936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② </a:t>
            </a:r>
            <a:r>
              <a:rPr lang="en-US" altLang="ko-KR" sz="1600" b="1" dirty="0"/>
              <a:t>Serial Numbering System </a:t>
            </a:r>
            <a:endParaRPr lang="ko-KR" altLang="en-US" sz="1500" dirty="0"/>
          </a:p>
        </p:txBody>
      </p:sp>
      <p:sp>
        <p:nvSpPr>
          <p:cNvPr id="22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3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</p:spPr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2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8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23" y="1947528"/>
            <a:ext cx="6000190" cy="258853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13" y="6836532"/>
            <a:ext cx="6005557" cy="1703524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3" y="6252903"/>
            <a:ext cx="1368122" cy="44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701" y="2635497"/>
            <a:ext cx="3246171" cy="169951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7513" y="1156910"/>
            <a:ext cx="194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Packaging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7513" y="1734714"/>
            <a:ext cx="1945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Product Package box</a:t>
            </a:r>
            <a:endParaRPr lang="ko-KR" alt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17513" y="5458055"/>
            <a:ext cx="1772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/>
              <a:t>Outer Cartoon Box</a:t>
            </a:r>
            <a:endParaRPr lang="ko-KR" altLang="en-US" sz="1600" b="1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4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1CA6A6NNXA0004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6064" y="3394156"/>
            <a:ext cx="6783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>
                    <a:lumMod val="50000"/>
                  </a:schemeClr>
                </a:solidFill>
              </a:rPr>
              <a:t>OPP Bag</a:t>
            </a:r>
            <a:endParaRPr lang="ko-KR" altLang="en-US" sz="1100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13" y="4880251"/>
            <a:ext cx="3160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Quantities of 10 or</a:t>
            </a:r>
            <a:r>
              <a:rPr lang="ko-KR" altLang="en-US" sz="1200" smtClean="0"/>
              <a:t> </a:t>
            </a:r>
            <a:r>
              <a:rPr lang="en-US" altLang="ko-KR" sz="1200" dirty="0" smtClean="0"/>
              <a:t>less are shipped in OPP gabs</a:t>
            </a:r>
            <a:endParaRPr lang="ko-KR" altLang="en-US" sz="1200"/>
          </a:p>
        </p:txBody>
      </p:sp>
      <p:sp>
        <p:nvSpPr>
          <p:cNvPr id="19" name="TextBox 18"/>
          <p:cNvSpPr txBox="1"/>
          <p:nvPr/>
        </p:nvSpPr>
        <p:spPr>
          <a:xfrm>
            <a:off x="417513" y="8332690"/>
            <a:ext cx="5298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2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For quantities of 10 or more, pack 10 each in an opp bag and ship in a box.</a:t>
            </a:r>
            <a:r>
              <a:rPr lang="ko-KR" altLang="ko-KR" sz="100" dirty="0"/>
              <a:t> </a:t>
            </a:r>
            <a:endParaRPr lang="ko-KR" altLang="ko-KR" sz="1050" dirty="0">
              <a:latin typeface="Arial" panose="020B0604020202020204" pitchFamily="34" charset="0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5523" y="6140450"/>
            <a:ext cx="2447925" cy="2019300"/>
          </a:xfrm>
          <a:prstGeom prst="rect">
            <a:avLst/>
          </a:prstGeom>
        </p:spPr>
      </p:pic>
      <p:sp>
        <p:nvSpPr>
          <p:cNvPr id="10" name="아래로 구부러진 화살표 9"/>
          <p:cNvSpPr/>
          <p:nvPr/>
        </p:nvSpPr>
        <p:spPr>
          <a:xfrm>
            <a:off x="2633272" y="5967510"/>
            <a:ext cx="1265627" cy="33568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2"/>
          <a:srcRect l="53481" t="9107"/>
          <a:stretch/>
        </p:blipFill>
        <p:spPr>
          <a:xfrm>
            <a:off x="1516675" y="6476133"/>
            <a:ext cx="1510076" cy="154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17005" y="1146220"/>
            <a:ext cx="176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Precaution for Use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 smtClean="0"/>
              <a:t>www.parupe.com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CFFA-FF16-4C9F-AB71-00F7A5D5B41C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4291" y="5413012"/>
            <a:ext cx="10118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srgbClr val="00B050"/>
                </a:solidFill>
              </a:rPr>
              <a:t>Immunity</a:t>
            </a:r>
            <a:endParaRPr lang="ko-KR" altLang="en-US" sz="1600" b="1" dirty="0">
              <a:solidFill>
                <a:srgbClr val="00B050"/>
              </a:solidFill>
            </a:endParaRPr>
          </a:p>
        </p:txBody>
      </p:sp>
      <p:sp>
        <p:nvSpPr>
          <p:cNvPr id="16" name="날짜 개체 틀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</p:spPr>
        <p:txBody>
          <a:bodyPr/>
          <a:lstStyle/>
          <a:p>
            <a:r>
              <a:rPr lang="en-US" altLang="ko-KR" dirty="0" smtClean="0"/>
              <a:t>Rev1.0, September 13, 2023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417005" y="5859849"/>
            <a:ext cx="599967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100" dirty="0" smtClean="0">
                <a:solidFill>
                  <a:srgbClr val="000000"/>
                </a:solidFill>
                <a:latin typeface="+mj-ea"/>
              </a:rPr>
              <a:t>∙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descriptions and technical data presented in this document have been prepared in accordance with generally accepted procedures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This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document was created using our own testing equipment and technology</a:t>
            </a:r>
            <a:r>
              <a:rPr lang="ko-KR" altLang="ko-KR" sz="100" dirty="0"/>
              <a:t> </a:t>
            </a:r>
            <a:endParaRPr lang="en-US" altLang="ko-KR" sz="100" dirty="0" smtClean="0"/>
          </a:p>
          <a:p>
            <a:pPr>
              <a:lnSpc>
                <a:spcPct val="200000"/>
              </a:lnSpc>
            </a:pPr>
            <a:endParaRPr lang="en-US" altLang="ko-KR" sz="100" dirty="0"/>
          </a:p>
          <a:p>
            <a:pPr>
              <a:lnSpc>
                <a:spcPct val="200000"/>
              </a:lnSpc>
            </a:pPr>
            <a:endParaRPr lang="en-US" altLang="ko-KR" sz="100" dirty="0" smtClean="0"/>
          </a:p>
          <a:p>
            <a:pPr>
              <a:lnSpc>
                <a:spcPct val="200000"/>
              </a:lnSpc>
            </a:pPr>
            <a:r>
              <a:rPr lang="en-US" altLang="ko-KR" sz="1100" dirty="0" smtClean="0"/>
              <a:t>We </a:t>
            </a:r>
            <a:r>
              <a:rPr lang="en-US" altLang="ko-KR" sz="1100" dirty="0"/>
              <a:t>are not responsible if operated without complying with the specifications written in the specifications.</a:t>
            </a: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/>
          </a:p>
          <a:p>
            <a:pPr>
              <a:lnSpc>
                <a:spcPct val="200000"/>
              </a:lnSpc>
            </a:pPr>
            <a:endParaRPr lang="en-US" altLang="ko-KR" sz="1100" dirty="0" smtClean="0">
              <a:solidFill>
                <a:srgbClr val="000000"/>
              </a:solidFill>
              <a:latin typeface="+mj-ea"/>
            </a:endParaRPr>
          </a:p>
          <a:p>
            <a:pPr>
              <a:lnSpc>
                <a:spcPct val="200000"/>
              </a:lnSpc>
            </a:pPr>
            <a:endParaRPr lang="ko-KR" altLang="en-US" sz="1100" dirty="0">
              <a:latin typeface="+mj-ea"/>
              <a:ea typeface="+mj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2370" y="1465268"/>
            <a:ext cx="597693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Scratches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on the surface may cause malfunction</a:t>
            </a:r>
            <a:r>
              <a:rPr lang="ko-KR" altLang="ko-KR" sz="100" dirty="0"/>
              <a:t> </a:t>
            </a:r>
            <a:endParaRPr lang="en-US" altLang="ko-KR" sz="1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If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 film is folded, it may cause the heater to malfunction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There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should be no contaminants on the surface when the heater heats up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Avoid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being around materials vulnerable to heat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use the product in water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Do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not disassemble and use</a:t>
            </a:r>
            <a:r>
              <a:rPr lang="ko-KR" altLang="ko-KR" sz="100" dirty="0"/>
              <a:t> </a:t>
            </a:r>
            <a:endParaRPr lang="en-US" altLang="ko-KR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Be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careful of external shocks during </a:t>
            </a:r>
            <a:r>
              <a:rPr lang="ko-KR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assembly</a:t>
            </a:r>
            <a:r>
              <a:rPr lang="en-US" altLang="ko-KR" sz="1100" dirty="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 </a:t>
            </a:r>
            <a:r>
              <a:rPr lang="ko-KR" altLang="ko-KR" sz="1100" smtClean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and </a:t>
            </a:r>
            <a:r>
              <a:rPr lang="ko-KR" altLang="ko-KR" sz="1100" dirty="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delivery</a:t>
            </a:r>
            <a:r>
              <a:rPr lang="ko-KR" altLang="ko-KR" sz="1100">
                <a:solidFill>
                  <a:srgbClr val="202124"/>
                </a:solidFill>
                <a:latin typeface="Arial Unicode MS" panose="020B0604020202020204" pitchFamily="50" charset="-127"/>
                <a:ea typeface="inherit"/>
              </a:rPr>
              <a:t>.</a:t>
            </a:r>
            <a:r>
              <a:rPr lang="ko-KR" altLang="ko-KR" sz="100"/>
              <a:t> </a:t>
            </a:r>
            <a:endParaRPr lang="ko-KR" altLang="ko-KR" sz="1000" dirty="0">
              <a:latin typeface="Arial" panose="020B0604020202020204" pitchFamily="34" charset="0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13" y="235939"/>
            <a:ext cx="2125251" cy="531313"/>
          </a:xfrm>
          <a:prstGeom prst="rect">
            <a:avLst/>
          </a:prstGeom>
        </p:spPr>
      </p:pic>
      <p:cxnSp>
        <p:nvCxnSpPr>
          <p:cNvPr id="17" name="직선 연결선 16"/>
          <p:cNvCxnSpPr/>
          <p:nvPr/>
        </p:nvCxnSpPr>
        <p:spPr>
          <a:xfrm>
            <a:off x="2196659" y="472966"/>
            <a:ext cx="421464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304800" y="4141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98428" y="156184"/>
            <a:ext cx="199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Product Data Sheet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14789" y="459498"/>
            <a:ext cx="2584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1CA6A6NNXA0015 / FE0000A3</a:t>
            </a:r>
            <a:endParaRPr lang="en-US" altLang="ko-KR" sz="1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6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10884</TotalTime>
  <Words>648</Words>
  <Application>Microsoft Office PowerPoint</Application>
  <PresentationFormat>A4 용지(210x297mm)</PresentationFormat>
  <Paragraphs>216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Arial Unicode MS</vt:lpstr>
      <vt:lpstr>inherit</vt:lpstr>
      <vt:lpstr>맑은 고딕</vt:lpstr>
      <vt:lpstr>Arial</vt:lpstr>
      <vt:lpstr>Calibri</vt:lpstr>
      <vt:lpstr>Calibri Light</vt:lpstr>
      <vt:lpstr>Tahoma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강지원</dc:creator>
  <cp:lastModifiedBy>Jang Keun Seop</cp:lastModifiedBy>
  <cp:revision>285</cp:revision>
  <cp:lastPrinted>2023-09-18T06:19:54Z</cp:lastPrinted>
  <dcterms:created xsi:type="dcterms:W3CDTF">2023-04-19T03:12:56Z</dcterms:created>
  <dcterms:modified xsi:type="dcterms:W3CDTF">2023-09-25T09:47:32Z</dcterms:modified>
</cp:coreProperties>
</file>